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A99260-1150-47F9-A916-0255E8CD23F2}" type="datetimeFigureOut">
              <a:rPr kumimoji="1" lang="ja-JP" altLang="en-US" smtClean="0"/>
              <a:t>2014/12/10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3859AD-826F-4F36-AD41-6ED32D24D9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1860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/>
            <a:fld id="{DC6E7F83-1C67-4E7C-8EE8-775AA1C4BDBA}" type="slidenum">
              <a:rPr lang="en-US" altLang="ja-JP">
                <a:solidFill>
                  <a:prstClr val="black"/>
                </a:solidFill>
              </a:rPr>
              <a:pPr eaLnBrk="1" hangingPunct="1"/>
              <a:t>1</a:t>
            </a:fld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4343400"/>
            <a:ext cx="5489575" cy="4114800"/>
          </a:xfrm>
          <a:noFill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  <p:extLst>
      <p:ext uri="{BB962C8B-B14F-4D97-AF65-F5344CB8AC3E}">
        <p14:creationId xmlns:p14="http://schemas.microsoft.com/office/powerpoint/2010/main" val="2798170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/>
            <a:fld id="{ABBDA4A0-1DD8-45DC-9C07-6BD5AB1AA25B}" type="slidenum">
              <a:rPr lang="en-US" altLang="ja-JP">
                <a:solidFill>
                  <a:prstClr val="black"/>
                </a:solidFill>
              </a:rPr>
              <a:pPr eaLnBrk="1" hangingPunct="1"/>
              <a:t>2</a:t>
            </a:fld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13315" name="Rectangle 7"/>
          <p:cNvSpPr txBox="1">
            <a:spLocks noGrp="1" noChangeArrowheads="1"/>
          </p:cNvSpPr>
          <p:nvPr/>
        </p:nvSpPr>
        <p:spPr bwMode="auto">
          <a:xfrm>
            <a:off x="3881438" y="8685213"/>
            <a:ext cx="29749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01" tIns="45701" rIns="91401" bIns="45701" anchor="b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fld id="{D1A14859-ECFA-40F3-8BA6-40030A14128A}" type="slidenum">
              <a:rPr lang="en-US" altLang="ja-JP" sz="1200">
                <a:solidFill>
                  <a:prstClr val="black"/>
                </a:solidFill>
                <a:latin typeface="Calibri" pitchFamily="34" charset="0"/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altLang="ja-JP" sz="120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331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1401" tIns="45701" rIns="91401" bIns="45701"/>
          <a:lstStyle/>
          <a:p>
            <a:pPr eaLnBrk="1" hangingPunct="1">
              <a:spcBef>
                <a:spcPct val="0"/>
              </a:spcBef>
            </a:pPr>
            <a:endParaRPr lang="ja-JP" altLang="ja-JP" smtClean="0"/>
          </a:p>
        </p:txBody>
      </p:sp>
    </p:spTree>
    <p:extLst>
      <p:ext uri="{BB962C8B-B14F-4D97-AF65-F5344CB8AC3E}">
        <p14:creationId xmlns:p14="http://schemas.microsoft.com/office/powerpoint/2010/main" val="21538496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154F02-4035-4C72-A094-01334D77B46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1506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D02C24-3D3A-49F2-A49C-D7539EC6C2CE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5543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0E56E7-D40A-4AF2-AFA4-750C5E000B95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2716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FA7684-DEF6-484D-984F-9837B5E47D7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7147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88C449-6755-442B-9A67-3ADC2253B8B5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103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CA4D68-BB54-4142-8B40-17BACFF3AB9F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5511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B42BC2-F4BA-49BE-A88B-6C6AF058C11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6725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6C612B-0998-4902-B37F-094B0CCD6DF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5824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F9A009-9148-4653-B5B6-2B9770B9EA1A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9615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DB5843-2946-4182-9790-6423A5A8960B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6083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86D6DE-253E-4859-A8D3-B7D2764A243A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7303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A67A66C-8306-401B-B894-D8BAC79E02D1}" type="slidenum">
              <a:rPr lang="en-US" altLang="ja-JP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4104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458342" y="755030"/>
            <a:ext cx="3825875" cy="3078162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099" name="Line 3"/>
          <p:cNvSpPr>
            <a:spLocks noChangeShapeType="1"/>
          </p:cNvSpPr>
          <p:nvPr/>
        </p:nvSpPr>
        <p:spPr bwMode="auto">
          <a:xfrm>
            <a:off x="1980754" y="1089992"/>
            <a:ext cx="0" cy="26654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 flipV="1">
            <a:off x="683767" y="2383805"/>
            <a:ext cx="2657475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666304" y="710580"/>
            <a:ext cx="34067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ja-JP" altLang="en-US" sz="1600">
                <a:solidFill>
                  <a:srgbClr val="000000"/>
                </a:solidFill>
                <a:ea typeface="HG丸ｺﾞｼｯｸM-PRO" pitchFamily="50" charset="-128"/>
              </a:rPr>
              <a:t>　　　　　①組織機能</a:t>
            </a:r>
            <a:endParaRPr lang="ja-JP" altLang="en-US" sz="1000">
              <a:solidFill>
                <a:srgbClr val="000000"/>
              </a:solidFill>
              <a:ea typeface="HG丸ｺﾞｼｯｸM-PRO" pitchFamily="50" charset="-128"/>
            </a:endParaRP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3341242" y="2212355"/>
            <a:ext cx="11525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ja-JP" sz="1600">
                <a:solidFill>
                  <a:srgbClr val="000000"/>
                </a:solidFill>
                <a:ea typeface="HG丸ｺﾞｼｯｸM-PRO" pitchFamily="50" charset="-128"/>
              </a:rPr>
              <a:t>②</a:t>
            </a:r>
            <a:r>
              <a:rPr lang="ja-JP" altLang="en-US" sz="1600">
                <a:solidFill>
                  <a:srgbClr val="000000"/>
                </a:solidFill>
                <a:ea typeface="HG丸ｺﾞｼｯｸM-PRO" pitchFamily="50" charset="-128"/>
              </a:rPr>
              <a:t>自由度</a:t>
            </a: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4985892" y="666130"/>
            <a:ext cx="3816350" cy="316865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6516242" y="1089992"/>
            <a:ext cx="0" cy="26654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 flipV="1">
            <a:off x="5219254" y="2383805"/>
            <a:ext cx="2657475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106" name="Text Box 10"/>
          <p:cNvSpPr txBox="1">
            <a:spLocks noChangeArrowheads="1"/>
          </p:cNvSpPr>
          <p:nvPr/>
        </p:nvSpPr>
        <p:spPr bwMode="auto">
          <a:xfrm>
            <a:off x="6011417" y="729630"/>
            <a:ext cx="11525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ja-JP" sz="1600">
                <a:solidFill>
                  <a:srgbClr val="000000"/>
                </a:solidFill>
                <a:ea typeface="HG丸ｺﾞｼｯｸM-PRO" pitchFamily="50" charset="-128"/>
              </a:rPr>
              <a:t>③</a:t>
            </a:r>
            <a:r>
              <a:rPr lang="ja-JP" altLang="en-US" sz="1600">
                <a:solidFill>
                  <a:srgbClr val="000000"/>
                </a:solidFill>
                <a:ea typeface="HG丸ｺﾞｼｯｸM-PRO" pitchFamily="50" charset="-128"/>
              </a:rPr>
              <a:t>自律性</a:t>
            </a:r>
          </a:p>
        </p:txBody>
      </p:sp>
      <p:sp>
        <p:nvSpPr>
          <p:cNvPr id="4107" name="Text Box 11"/>
          <p:cNvSpPr txBox="1">
            <a:spLocks noChangeArrowheads="1"/>
          </p:cNvSpPr>
          <p:nvPr/>
        </p:nvSpPr>
        <p:spPr bwMode="auto">
          <a:xfrm>
            <a:off x="7883079" y="2223467"/>
            <a:ext cx="11525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ja-JP" sz="1400">
                <a:solidFill>
                  <a:srgbClr val="000000"/>
                </a:solidFill>
                <a:ea typeface="HG丸ｺﾞｼｯｸM-PRO" pitchFamily="50" charset="-128"/>
              </a:rPr>
              <a:t>④</a:t>
            </a:r>
            <a:r>
              <a:rPr lang="ja-JP" altLang="en-US" sz="1400">
                <a:solidFill>
                  <a:srgbClr val="000000"/>
                </a:solidFill>
                <a:ea typeface="HG丸ｺﾞｼｯｸM-PRO" pitchFamily="50" charset="-128"/>
              </a:rPr>
              <a:t>目標意識</a:t>
            </a:r>
          </a:p>
        </p:txBody>
      </p:sp>
      <p:sp>
        <p:nvSpPr>
          <p:cNvPr id="4108" name="Rectangle 12"/>
          <p:cNvSpPr>
            <a:spLocks noChangeArrowheads="1"/>
          </p:cNvSpPr>
          <p:nvPr/>
        </p:nvSpPr>
        <p:spPr bwMode="auto">
          <a:xfrm>
            <a:off x="250379" y="3860180"/>
            <a:ext cx="3808413" cy="3097212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109" name="Text Box 13"/>
          <p:cNvSpPr txBox="1">
            <a:spLocks noChangeArrowheads="1"/>
          </p:cNvSpPr>
          <p:nvPr/>
        </p:nvSpPr>
        <p:spPr bwMode="auto">
          <a:xfrm>
            <a:off x="1414017" y="3860180"/>
            <a:ext cx="11525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ja-JP" sz="1600">
                <a:solidFill>
                  <a:srgbClr val="000000"/>
                </a:solidFill>
                <a:ea typeface="HG丸ｺﾞｼｯｸM-PRO" pitchFamily="50" charset="-128"/>
              </a:rPr>
              <a:t>⑤</a:t>
            </a:r>
            <a:r>
              <a:rPr lang="ja-JP" altLang="en-US" sz="1600">
                <a:solidFill>
                  <a:srgbClr val="000000"/>
                </a:solidFill>
                <a:ea typeface="HG丸ｺﾞｼｯｸM-PRO" pitchFamily="50" charset="-128"/>
              </a:rPr>
              <a:t>Ｐ</a:t>
            </a:r>
          </a:p>
        </p:txBody>
      </p:sp>
      <p:sp>
        <p:nvSpPr>
          <p:cNvPr id="4110" name="Text Box 14"/>
          <p:cNvSpPr txBox="1">
            <a:spLocks noChangeArrowheads="1"/>
          </p:cNvSpPr>
          <p:nvPr/>
        </p:nvSpPr>
        <p:spPr bwMode="auto">
          <a:xfrm>
            <a:off x="3450779" y="5346080"/>
            <a:ext cx="7477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ja-JP" sz="1600">
                <a:solidFill>
                  <a:srgbClr val="000000"/>
                </a:solidFill>
                <a:ea typeface="HG丸ｺﾞｼｯｸM-PRO" pitchFamily="50" charset="-128"/>
              </a:rPr>
              <a:t>⑥</a:t>
            </a:r>
            <a:r>
              <a:rPr lang="ja-JP" altLang="en-US" sz="1600">
                <a:solidFill>
                  <a:srgbClr val="000000"/>
                </a:solidFill>
                <a:ea typeface="HG丸ｺﾞｼｯｸM-PRO" pitchFamily="50" charset="-128"/>
              </a:rPr>
              <a:t>Ｍ</a:t>
            </a:r>
          </a:p>
        </p:txBody>
      </p:sp>
      <p:sp>
        <p:nvSpPr>
          <p:cNvPr id="4111" name="Text Box 15"/>
          <p:cNvSpPr txBox="1">
            <a:spLocks noChangeArrowheads="1"/>
          </p:cNvSpPr>
          <p:nvPr/>
        </p:nvSpPr>
        <p:spPr bwMode="auto">
          <a:xfrm>
            <a:off x="683767" y="1520205"/>
            <a:ext cx="1295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ja-JP" altLang="en-US">
                <a:solidFill>
                  <a:srgbClr val="000000"/>
                </a:solidFill>
              </a:rPr>
              <a:t>う</a:t>
            </a:r>
          </a:p>
        </p:txBody>
      </p:sp>
      <p:sp>
        <p:nvSpPr>
          <p:cNvPr id="4112" name="Text Box 16"/>
          <p:cNvSpPr txBox="1">
            <a:spLocks noChangeArrowheads="1"/>
          </p:cNvSpPr>
          <p:nvPr/>
        </p:nvSpPr>
        <p:spPr bwMode="auto">
          <a:xfrm>
            <a:off x="2037904" y="1520205"/>
            <a:ext cx="1295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ja-JP" altLang="en-US">
                <a:solidFill>
                  <a:srgbClr val="000000"/>
                </a:solidFill>
              </a:rPr>
              <a:t>あ</a:t>
            </a:r>
          </a:p>
        </p:txBody>
      </p:sp>
      <p:sp>
        <p:nvSpPr>
          <p:cNvPr id="4113" name="Text Box 17"/>
          <p:cNvSpPr txBox="1">
            <a:spLocks noChangeArrowheads="1"/>
          </p:cNvSpPr>
          <p:nvPr/>
        </p:nvSpPr>
        <p:spPr bwMode="auto">
          <a:xfrm>
            <a:off x="683767" y="2882280"/>
            <a:ext cx="1295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ja-JP" altLang="en-US">
                <a:solidFill>
                  <a:srgbClr val="000000"/>
                </a:solidFill>
              </a:rPr>
              <a:t>え</a:t>
            </a:r>
          </a:p>
        </p:txBody>
      </p:sp>
      <p:sp>
        <p:nvSpPr>
          <p:cNvPr id="4114" name="Text Box 18"/>
          <p:cNvSpPr txBox="1">
            <a:spLocks noChangeArrowheads="1"/>
          </p:cNvSpPr>
          <p:nvPr/>
        </p:nvSpPr>
        <p:spPr bwMode="auto">
          <a:xfrm>
            <a:off x="2052192" y="2882280"/>
            <a:ext cx="1295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ja-JP" altLang="en-US">
                <a:solidFill>
                  <a:srgbClr val="000000"/>
                </a:solidFill>
              </a:rPr>
              <a:t>い</a:t>
            </a:r>
          </a:p>
        </p:txBody>
      </p:sp>
      <p:sp>
        <p:nvSpPr>
          <p:cNvPr id="4115" name="Text Box 19"/>
          <p:cNvSpPr txBox="1">
            <a:spLocks noChangeArrowheads="1"/>
          </p:cNvSpPr>
          <p:nvPr/>
        </p:nvSpPr>
        <p:spPr bwMode="auto">
          <a:xfrm>
            <a:off x="5147817" y="1520205"/>
            <a:ext cx="1295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ja-JP" altLang="en-US">
                <a:solidFill>
                  <a:srgbClr val="000000"/>
                </a:solidFill>
              </a:rPr>
              <a:t>Ｃ</a:t>
            </a:r>
          </a:p>
        </p:txBody>
      </p:sp>
      <p:sp>
        <p:nvSpPr>
          <p:cNvPr id="4116" name="Text Box 20"/>
          <p:cNvSpPr txBox="1">
            <a:spLocks noChangeArrowheads="1"/>
          </p:cNvSpPr>
          <p:nvPr/>
        </p:nvSpPr>
        <p:spPr bwMode="auto">
          <a:xfrm>
            <a:off x="6516242" y="1520205"/>
            <a:ext cx="1295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ja-JP" altLang="en-US">
                <a:solidFill>
                  <a:srgbClr val="000000"/>
                </a:solidFill>
              </a:rPr>
              <a:t>Ａ</a:t>
            </a:r>
          </a:p>
        </p:txBody>
      </p:sp>
      <p:sp>
        <p:nvSpPr>
          <p:cNvPr id="4117" name="Text Box 21"/>
          <p:cNvSpPr txBox="1">
            <a:spLocks noChangeArrowheads="1"/>
          </p:cNvSpPr>
          <p:nvPr/>
        </p:nvSpPr>
        <p:spPr bwMode="auto">
          <a:xfrm>
            <a:off x="5147817" y="2809255"/>
            <a:ext cx="1295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ja-JP" altLang="en-US">
                <a:solidFill>
                  <a:srgbClr val="000000"/>
                </a:solidFill>
              </a:rPr>
              <a:t>Ｄ</a:t>
            </a:r>
          </a:p>
        </p:txBody>
      </p:sp>
      <p:sp>
        <p:nvSpPr>
          <p:cNvPr id="4118" name="Text Box 22"/>
          <p:cNvSpPr txBox="1">
            <a:spLocks noChangeArrowheads="1"/>
          </p:cNvSpPr>
          <p:nvPr/>
        </p:nvSpPr>
        <p:spPr bwMode="auto">
          <a:xfrm>
            <a:off x="6516242" y="2809255"/>
            <a:ext cx="1295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ja-JP" altLang="en-US">
                <a:solidFill>
                  <a:srgbClr val="000000"/>
                </a:solidFill>
              </a:rPr>
              <a:t>Ｂ</a:t>
            </a:r>
          </a:p>
        </p:txBody>
      </p:sp>
      <p:sp>
        <p:nvSpPr>
          <p:cNvPr id="4119" name="Line 23"/>
          <p:cNvSpPr>
            <a:spLocks noChangeShapeType="1"/>
          </p:cNvSpPr>
          <p:nvPr/>
        </p:nvSpPr>
        <p:spPr bwMode="auto">
          <a:xfrm>
            <a:off x="1995042" y="4220542"/>
            <a:ext cx="0" cy="26654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120" name="Line 24"/>
          <p:cNvSpPr>
            <a:spLocks noChangeShapeType="1"/>
          </p:cNvSpPr>
          <p:nvPr/>
        </p:nvSpPr>
        <p:spPr bwMode="auto">
          <a:xfrm flipV="1">
            <a:off x="707579" y="5481017"/>
            <a:ext cx="2655888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121" name="Text Box 25"/>
          <p:cNvSpPr txBox="1">
            <a:spLocks noChangeArrowheads="1"/>
          </p:cNvSpPr>
          <p:nvPr/>
        </p:nvSpPr>
        <p:spPr bwMode="auto">
          <a:xfrm>
            <a:off x="874267" y="4671392"/>
            <a:ext cx="129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ja-JP" altLang="en-US">
                <a:solidFill>
                  <a:srgbClr val="000000"/>
                </a:solidFill>
              </a:rPr>
              <a:t>ハ</a:t>
            </a:r>
          </a:p>
        </p:txBody>
      </p:sp>
      <p:sp>
        <p:nvSpPr>
          <p:cNvPr id="4122" name="Text Box 26"/>
          <p:cNvSpPr txBox="1">
            <a:spLocks noChangeArrowheads="1"/>
          </p:cNvSpPr>
          <p:nvPr/>
        </p:nvSpPr>
        <p:spPr bwMode="auto">
          <a:xfrm>
            <a:off x="2369692" y="4671392"/>
            <a:ext cx="129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ja-JP" altLang="en-US">
                <a:solidFill>
                  <a:srgbClr val="000000"/>
                </a:solidFill>
              </a:rPr>
              <a:t>イ</a:t>
            </a:r>
          </a:p>
        </p:txBody>
      </p:sp>
      <p:sp>
        <p:nvSpPr>
          <p:cNvPr id="4123" name="Text Box 27"/>
          <p:cNvSpPr txBox="1">
            <a:spLocks noChangeArrowheads="1"/>
          </p:cNvSpPr>
          <p:nvPr/>
        </p:nvSpPr>
        <p:spPr bwMode="auto">
          <a:xfrm>
            <a:off x="874267" y="6111255"/>
            <a:ext cx="1295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ja-JP" altLang="en-US">
                <a:solidFill>
                  <a:srgbClr val="000000"/>
                </a:solidFill>
              </a:rPr>
              <a:t>ニ</a:t>
            </a:r>
          </a:p>
        </p:txBody>
      </p:sp>
      <p:sp>
        <p:nvSpPr>
          <p:cNvPr id="4124" name="Text Box 28"/>
          <p:cNvSpPr txBox="1">
            <a:spLocks noChangeArrowheads="1"/>
          </p:cNvSpPr>
          <p:nvPr/>
        </p:nvSpPr>
        <p:spPr bwMode="auto">
          <a:xfrm>
            <a:off x="2495104" y="6066805"/>
            <a:ext cx="1295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ja-JP" altLang="en-US">
                <a:solidFill>
                  <a:srgbClr val="000000"/>
                </a:solidFill>
              </a:rPr>
              <a:t>ロ</a:t>
            </a:r>
          </a:p>
        </p:txBody>
      </p:sp>
      <p:sp>
        <p:nvSpPr>
          <p:cNvPr id="4125" name="Text Box 29"/>
          <p:cNvSpPr txBox="1">
            <a:spLocks noChangeArrowheads="1"/>
          </p:cNvSpPr>
          <p:nvPr/>
        </p:nvSpPr>
        <p:spPr bwMode="auto">
          <a:xfrm>
            <a:off x="4322317" y="4266580"/>
            <a:ext cx="4652962" cy="2652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ja-JP" sz="1200">
                <a:solidFill>
                  <a:srgbClr val="000000"/>
                </a:solidFill>
              </a:rPr>
              <a:t>①</a:t>
            </a:r>
            <a:r>
              <a:rPr lang="ja-JP" altLang="en-US" sz="1200">
                <a:solidFill>
                  <a:srgbClr val="000000"/>
                </a:solidFill>
              </a:rPr>
              <a:t>組織機能・・組織がしっかりとしたマネジメントされており、効率的な業務が行われているか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ja-JP" altLang="en-US" sz="1200">
                <a:solidFill>
                  <a:srgbClr val="000000"/>
                </a:solidFill>
              </a:rPr>
              <a:t>②自由度・・組織内に自由な雰囲気があるか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ja-JP" altLang="en-US" sz="1200">
                <a:solidFill>
                  <a:srgbClr val="000000"/>
                </a:solidFill>
              </a:rPr>
              <a:t>③自律性・・社員が自ら考え、自発的な行動ができているか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ja-JP" altLang="en-US" sz="1200">
                <a:solidFill>
                  <a:srgbClr val="000000"/>
                </a:solidFill>
              </a:rPr>
              <a:t>④目標意識・・社員が目標に対する意識をもち、自分のやるべき役割を果たしているか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ja-JP" altLang="en-US" sz="1200">
                <a:solidFill>
                  <a:srgbClr val="000000"/>
                </a:solidFill>
              </a:rPr>
              <a:t>⑤Ｐ・・パフォーマンス。リーダーが目標にこだわり、チームを指揮しているか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ja-JP" altLang="en-US" sz="1200">
                <a:solidFill>
                  <a:srgbClr val="000000"/>
                </a:solidFill>
              </a:rPr>
              <a:t>⑥Ｍ・・メンテナンス。リーダーがメンバーのフォローや精神的バックアップを行っているか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ja-JP" altLang="en-US" sz="1200">
                <a:solidFill>
                  <a:srgbClr val="FF0000"/>
                </a:solidFill>
              </a:rPr>
              <a:t>＊⑤⑥については、職場のリーダーについて診断</a:t>
            </a:r>
          </a:p>
        </p:txBody>
      </p:sp>
      <p:sp>
        <p:nvSpPr>
          <p:cNvPr id="4126" name="Text Box 2"/>
          <p:cNvSpPr txBox="1">
            <a:spLocks noChangeArrowheads="1"/>
          </p:cNvSpPr>
          <p:nvPr/>
        </p:nvSpPr>
        <p:spPr bwMode="auto">
          <a:xfrm>
            <a:off x="107504" y="320055"/>
            <a:ext cx="79200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ja-JP" sz="1600" b="1" dirty="0" smtClean="0">
                <a:solidFill>
                  <a:srgbClr val="000000"/>
                </a:solidFill>
                <a:latin typeface="MS UI Gothic" pitchFamily="50" charset="-128"/>
                <a:ea typeface="MS UI Gothic" pitchFamily="50" charset="-128"/>
              </a:rPr>
              <a:t>■ES</a:t>
            </a:r>
            <a:r>
              <a:rPr lang="ja-JP" altLang="en-US" sz="1600" b="1" dirty="0" smtClean="0">
                <a:solidFill>
                  <a:srgbClr val="000000"/>
                </a:solidFill>
                <a:latin typeface="MS UI Gothic" pitchFamily="50" charset="-128"/>
                <a:ea typeface="MS UI Gothic" pitchFamily="50" charset="-128"/>
              </a:rPr>
              <a:t>組織診断ワーク（まずは自己の主観で組織の状態を捉えてみよう）</a:t>
            </a:r>
            <a:endParaRPr lang="ja-JP" altLang="en-US" sz="1600" b="1" dirty="0">
              <a:solidFill>
                <a:srgbClr val="000000"/>
              </a:solidFill>
              <a:latin typeface="MS UI Gothic" pitchFamily="50" charset="-128"/>
              <a:ea typeface="MS UI Gothic" pitchFamily="50" charset="-128"/>
            </a:endParaRPr>
          </a:p>
        </p:txBody>
      </p:sp>
      <p:pic>
        <p:nvPicPr>
          <p:cNvPr id="31" name="図 3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5319" y="64215"/>
            <a:ext cx="1922478" cy="531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9384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9634" name="Group 2"/>
          <p:cNvGraphicFramePr>
            <a:graphicFrameLocks noGrp="1"/>
          </p:cNvGraphicFramePr>
          <p:nvPr>
            <p:ph sz="half" idx="4294967295"/>
          </p:nvPr>
        </p:nvGraphicFramePr>
        <p:xfrm>
          <a:off x="214313" y="765175"/>
          <a:ext cx="8786812" cy="5964240"/>
        </p:xfrm>
        <a:graphic>
          <a:graphicData uri="http://schemas.openxmlformats.org/drawingml/2006/table">
            <a:tbl>
              <a:tblPr/>
              <a:tblGrid>
                <a:gridCol w="889000"/>
                <a:gridCol w="6826250"/>
                <a:gridCol w="1071562"/>
              </a:tblGrid>
              <a:tr h="720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レベル</a:t>
                      </a: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成果が継続する段階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あ</a:t>
                      </a:r>
                      <a:r>
                        <a:rPr kumimoji="1" lang="en-US" altLang="ja-JP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-</a:t>
                      </a:r>
                      <a:r>
                        <a:rPr kumimoji="1" lang="ja-JP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Ａ</a:t>
                      </a:r>
                      <a:r>
                        <a:rPr kumimoji="1" lang="en-US" altLang="ja-JP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-</a:t>
                      </a:r>
                      <a:r>
                        <a:rPr kumimoji="1" lang="ja-JP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イ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5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レベル７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目に見える成果が出だす状態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あ</a:t>
                      </a:r>
                      <a:r>
                        <a:rPr kumimoji="1" lang="en-US" altLang="ja-JP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-</a:t>
                      </a:r>
                      <a:r>
                        <a:rPr kumimoji="1" lang="ja-JP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Ａ</a:t>
                      </a:r>
                      <a:r>
                        <a:rPr kumimoji="1" lang="en-US" altLang="ja-JP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-</a:t>
                      </a:r>
                      <a:r>
                        <a:rPr kumimoji="1" lang="ja-JP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イ（ロ）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8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レベル</a:t>
                      </a: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対話が始まりだす状態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あ</a:t>
                      </a:r>
                      <a:r>
                        <a:rPr kumimoji="1" lang="en-US" altLang="ja-JP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-</a:t>
                      </a:r>
                      <a:r>
                        <a:rPr kumimoji="1" lang="ja-JP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Ａ（ｂ）</a:t>
                      </a:r>
                      <a:r>
                        <a:rPr kumimoji="1" lang="en-US" altLang="ja-JP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-</a:t>
                      </a:r>
                      <a:r>
                        <a:rPr kumimoji="1" lang="ja-JP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イ（ロ）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4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レベル</a:t>
                      </a: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働く意味を模索する状態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あ（う）</a:t>
                      </a:r>
                      <a:r>
                        <a:rPr kumimoji="1" lang="en-US" altLang="ja-JP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-</a:t>
                      </a:r>
                      <a:r>
                        <a:rPr kumimoji="1" lang="ja-JP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Ａ（Ｂ）</a:t>
                      </a:r>
                      <a:r>
                        <a:rPr kumimoji="1" lang="en-US" altLang="ja-JP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-</a:t>
                      </a:r>
                      <a:r>
                        <a:rPr kumimoji="1" lang="ja-JP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イ（ハ）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6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レベル</a:t>
                      </a: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組織の価値観を模索する状態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う</a:t>
                      </a:r>
                      <a:r>
                        <a:rPr kumimoji="1" lang="en-US" altLang="ja-JP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-</a:t>
                      </a:r>
                      <a:r>
                        <a:rPr kumimoji="1" lang="ja-JP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Ｂ</a:t>
                      </a:r>
                      <a:r>
                        <a:rPr kumimoji="1" lang="en-US" altLang="ja-JP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-</a:t>
                      </a:r>
                      <a:r>
                        <a:rPr kumimoji="1" lang="ja-JP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ハ（ニ）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76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レベル</a:t>
                      </a: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「自律社員」ＶＳ「受身社員」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　　のコンフリクト状態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う</a:t>
                      </a:r>
                      <a:r>
                        <a:rPr kumimoji="1" lang="en-US" altLang="ja-JP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- </a:t>
                      </a:r>
                      <a:r>
                        <a:rPr kumimoji="1" lang="ja-JP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－ ハ（ニ）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5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レベル</a:t>
                      </a: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「社長」ＶＳ「社員」状態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え</a:t>
                      </a:r>
                      <a:r>
                        <a:rPr kumimoji="1" lang="en-US" altLang="ja-JP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-</a:t>
                      </a:r>
                      <a:r>
                        <a:rPr kumimoji="1" lang="ja-JP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Ｄ</a:t>
                      </a:r>
                      <a:r>
                        <a:rPr kumimoji="1" lang="en-US" altLang="ja-JP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-</a:t>
                      </a:r>
                      <a:r>
                        <a:rPr kumimoji="1" lang="ja-JP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ハ（ニ）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5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レベル</a:t>
                      </a: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問題は私以外状態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う（え）</a:t>
                      </a:r>
                      <a:r>
                        <a:rPr kumimoji="1" lang="en-US" altLang="ja-JP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-</a:t>
                      </a:r>
                      <a:r>
                        <a:rPr kumimoji="1" lang="ja-JP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Ｄ</a:t>
                      </a:r>
                      <a:r>
                        <a:rPr kumimoji="1" lang="en-US" altLang="ja-JP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- </a:t>
                      </a:r>
                      <a:r>
                        <a:rPr kumimoji="1" lang="ja-JP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－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160" name="角丸四角形吹き出し 44"/>
          <p:cNvSpPr>
            <a:spLocks noChangeArrowheads="1"/>
          </p:cNvSpPr>
          <p:nvPr/>
        </p:nvSpPr>
        <p:spPr bwMode="auto">
          <a:xfrm>
            <a:off x="3027363" y="6021388"/>
            <a:ext cx="4929187" cy="647700"/>
          </a:xfrm>
          <a:prstGeom prst="wedgeRoundRectCallout">
            <a:avLst>
              <a:gd name="adj1" fmla="val -52060"/>
              <a:gd name="adj2" fmla="val -4167"/>
              <a:gd name="adj3" fmla="val 16667"/>
            </a:avLst>
          </a:prstGeom>
          <a:solidFill>
            <a:schemeClr val="accent2"/>
          </a:solidFill>
          <a:ln w="25400" algn="ctr">
            <a:solidFill>
              <a:srgbClr val="385D8A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ja-JP" altLang="en-US" sz="1100">
                <a:solidFill>
                  <a:srgbClr val="FFFFFF"/>
                </a:solidFill>
                <a:latin typeface="Calibri" pitchFamily="34" charset="0"/>
              </a:rPr>
              <a:t>・社長は管理職の意識が低いと嘆き、管理職は社長の顔色を伺いなが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ja-JP" altLang="en-US" sz="1100">
                <a:solidFill>
                  <a:srgbClr val="FFFFFF"/>
                </a:solidFill>
                <a:latin typeface="Calibri" pitchFamily="34" charset="0"/>
              </a:rPr>
              <a:t>　ら愚痴を言う。部下は会社がどうなろうか知ったことじゃない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ja-JP" altLang="en-US" sz="1100">
                <a:solidFill>
                  <a:srgbClr val="FFFFFF"/>
                </a:solidFill>
                <a:latin typeface="Calibri" pitchFamily="34" charset="0"/>
              </a:rPr>
              <a:t>・仕事の内容についての話はできるが、「意味」についての対話は不可能</a:t>
            </a:r>
          </a:p>
        </p:txBody>
      </p:sp>
      <p:sp>
        <p:nvSpPr>
          <p:cNvPr id="5161" name="角丸四角形吹き出し 45"/>
          <p:cNvSpPr>
            <a:spLocks noChangeArrowheads="1"/>
          </p:cNvSpPr>
          <p:nvPr/>
        </p:nvSpPr>
        <p:spPr bwMode="auto">
          <a:xfrm>
            <a:off x="3883025" y="5307013"/>
            <a:ext cx="4002088" cy="642937"/>
          </a:xfrm>
          <a:prstGeom prst="wedgeRoundRectCallout">
            <a:avLst>
              <a:gd name="adj1" fmla="val -52065"/>
              <a:gd name="adj2" fmla="val -2403"/>
              <a:gd name="adj3" fmla="val 16667"/>
            </a:avLst>
          </a:prstGeom>
          <a:solidFill>
            <a:schemeClr val="accent2"/>
          </a:solidFill>
          <a:ln w="25400" algn="ctr">
            <a:solidFill>
              <a:srgbClr val="385D8A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ja-JP" altLang="en-US" sz="1100">
                <a:solidFill>
                  <a:srgbClr val="FFFFFF"/>
                </a:solidFill>
                <a:latin typeface="Calibri" pitchFamily="34" charset="0"/>
              </a:rPr>
              <a:t>トップだけが変革を声高に叫び、社員は「またどこかで新しいことを聞いてきたんだろう。嵐がすぎるのをやりすごそう」と冷めている。</a:t>
            </a:r>
          </a:p>
        </p:txBody>
      </p:sp>
      <p:sp>
        <p:nvSpPr>
          <p:cNvPr id="5162" name="角丸四角形吹き出し 47"/>
          <p:cNvSpPr>
            <a:spLocks noChangeArrowheads="1"/>
          </p:cNvSpPr>
          <p:nvPr/>
        </p:nvSpPr>
        <p:spPr bwMode="auto">
          <a:xfrm>
            <a:off x="4243388" y="4443413"/>
            <a:ext cx="3641725" cy="714375"/>
          </a:xfrm>
          <a:prstGeom prst="wedgeRoundRectCallout">
            <a:avLst>
              <a:gd name="adj1" fmla="val -54273"/>
              <a:gd name="adj2" fmla="val -12019"/>
              <a:gd name="adj3" fmla="val 16667"/>
            </a:avLst>
          </a:prstGeom>
          <a:solidFill>
            <a:schemeClr val="accent2"/>
          </a:solidFill>
          <a:ln w="25400" algn="ctr">
            <a:solidFill>
              <a:srgbClr val="385D8A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ja-JP" altLang="en-US" sz="1100">
                <a:solidFill>
                  <a:srgbClr val="FFFFFF"/>
                </a:solidFill>
                <a:latin typeface="Calibri" pitchFamily="34" charset="0"/>
              </a:rPr>
              <a:t>変革の中枢にいる人たちは、「仕事の意味」への関心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ja-JP" altLang="en-US" sz="1100">
                <a:solidFill>
                  <a:srgbClr val="FFFFFF"/>
                </a:solidFill>
                <a:latin typeface="Calibri" pitchFamily="34" charset="0"/>
              </a:rPr>
              <a:t>を持ち、現状に危機感を抱いている。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ja-JP" altLang="en-US" sz="1100">
                <a:solidFill>
                  <a:srgbClr val="FFFFFF"/>
                </a:solidFill>
                <a:latin typeface="Calibri" pitchFamily="34" charset="0"/>
              </a:rPr>
              <a:t>創造の前段階の、混乱期</a:t>
            </a:r>
          </a:p>
        </p:txBody>
      </p:sp>
      <p:sp>
        <p:nvSpPr>
          <p:cNvPr id="5163" name="角丸四角形吹き出し 48"/>
          <p:cNvSpPr>
            <a:spLocks noChangeArrowheads="1"/>
          </p:cNvSpPr>
          <p:nvPr/>
        </p:nvSpPr>
        <p:spPr bwMode="auto">
          <a:xfrm>
            <a:off x="4386263" y="3716338"/>
            <a:ext cx="3498850" cy="571500"/>
          </a:xfrm>
          <a:prstGeom prst="wedgeRoundRectCallout">
            <a:avLst>
              <a:gd name="adj1" fmla="val -54148"/>
              <a:gd name="adj2" fmla="val -6907"/>
              <a:gd name="adj3" fmla="val 16667"/>
            </a:avLst>
          </a:prstGeom>
          <a:solidFill>
            <a:schemeClr val="accent2"/>
          </a:solidFill>
          <a:ln w="25400" algn="ctr">
            <a:solidFill>
              <a:srgbClr val="385D8A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ja-JP" altLang="en-US" sz="1100">
                <a:solidFill>
                  <a:srgbClr val="FFFFFF"/>
                </a:solidFill>
                <a:latin typeface="Calibri" pitchFamily="34" charset="0"/>
              </a:rPr>
              <a:t>古い価値観を打ち破ろうという取り組みが始まっているが、あまりうまくいかず試行錯誤を繰り返す。</a:t>
            </a:r>
          </a:p>
        </p:txBody>
      </p:sp>
      <p:sp>
        <p:nvSpPr>
          <p:cNvPr id="5164" name="角丸四角形吹き出し 49"/>
          <p:cNvSpPr>
            <a:spLocks noChangeArrowheads="1"/>
          </p:cNvSpPr>
          <p:nvPr/>
        </p:nvSpPr>
        <p:spPr bwMode="auto">
          <a:xfrm>
            <a:off x="3883025" y="2924175"/>
            <a:ext cx="4073525" cy="642938"/>
          </a:xfrm>
          <a:prstGeom prst="wedgeRoundRectCallout">
            <a:avLst>
              <a:gd name="adj1" fmla="val -54148"/>
              <a:gd name="adj2" fmla="val -6907"/>
              <a:gd name="adj3" fmla="val 16667"/>
            </a:avLst>
          </a:prstGeom>
          <a:solidFill>
            <a:schemeClr val="accent2"/>
          </a:solidFill>
          <a:ln w="25400" algn="ctr">
            <a:solidFill>
              <a:srgbClr val="385D8A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ja-JP" altLang="en-US" sz="1100">
                <a:solidFill>
                  <a:srgbClr val="FFFFFF"/>
                </a:solidFill>
                <a:latin typeface="Calibri" pitchFamily="34" charset="0"/>
              </a:rPr>
              <a:t>与えられた役割を果たすために行動するだけではなく、与えられた役割と自分の使命を接続して、各自が社内で自律的に行動し始める。</a:t>
            </a:r>
          </a:p>
        </p:txBody>
      </p:sp>
      <p:sp>
        <p:nvSpPr>
          <p:cNvPr id="5165" name="角丸四角形吹き出し 50"/>
          <p:cNvSpPr>
            <a:spLocks noChangeArrowheads="1"/>
          </p:cNvSpPr>
          <p:nvPr/>
        </p:nvSpPr>
        <p:spPr bwMode="auto">
          <a:xfrm>
            <a:off x="3527425" y="2276475"/>
            <a:ext cx="4429125" cy="571500"/>
          </a:xfrm>
          <a:prstGeom prst="wedgeRoundRectCallout">
            <a:avLst>
              <a:gd name="adj1" fmla="val -54148"/>
              <a:gd name="adj2" fmla="val -6907"/>
              <a:gd name="adj3" fmla="val 16667"/>
            </a:avLst>
          </a:prstGeom>
          <a:solidFill>
            <a:schemeClr val="accent2"/>
          </a:solidFill>
          <a:ln w="25400" algn="ctr">
            <a:solidFill>
              <a:srgbClr val="385D8A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ja-JP" altLang="en-US" sz="1100">
                <a:solidFill>
                  <a:srgbClr val="FFFFFF"/>
                </a:solidFill>
                <a:latin typeface="Calibri" pitchFamily="34" charset="0"/>
              </a:rPr>
              <a:t>お互いがより良く生きるために仕事をどう捉えるか、という本質的な対話が交わされるようになる。</a:t>
            </a:r>
          </a:p>
        </p:txBody>
      </p:sp>
      <p:sp>
        <p:nvSpPr>
          <p:cNvPr id="5166" name="角丸四角形吹き出し 51"/>
          <p:cNvSpPr>
            <a:spLocks noChangeArrowheads="1"/>
          </p:cNvSpPr>
          <p:nvPr/>
        </p:nvSpPr>
        <p:spPr bwMode="auto">
          <a:xfrm>
            <a:off x="4100513" y="1557338"/>
            <a:ext cx="3856037" cy="642937"/>
          </a:xfrm>
          <a:prstGeom prst="wedgeRoundRectCallout">
            <a:avLst>
              <a:gd name="adj1" fmla="val -54148"/>
              <a:gd name="adj2" fmla="val -6907"/>
              <a:gd name="adj3" fmla="val 16667"/>
            </a:avLst>
          </a:prstGeom>
          <a:solidFill>
            <a:schemeClr val="accent2"/>
          </a:solidFill>
          <a:ln w="25400" algn="ctr">
            <a:solidFill>
              <a:srgbClr val="385D8A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ja-JP" sz="1100">
              <a:solidFill>
                <a:srgbClr val="FFFFFF"/>
              </a:solidFill>
              <a:latin typeface="Calibri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ja-JP" altLang="en-US" sz="1100">
                <a:solidFill>
                  <a:srgbClr val="FFFFFF"/>
                </a:solidFill>
                <a:latin typeface="Calibri" pitchFamily="34" charset="0"/>
              </a:rPr>
              <a:t>・若手社員の発案によって、既成の枠を破るヒット商品が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ja-JP" altLang="en-US" sz="1100">
                <a:solidFill>
                  <a:srgbClr val="FFFFFF"/>
                </a:solidFill>
                <a:latin typeface="Calibri" pitchFamily="34" charset="0"/>
              </a:rPr>
              <a:t>　出る。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ja-JP" altLang="en-US" sz="1100">
                <a:solidFill>
                  <a:srgbClr val="FFFFFF"/>
                </a:solidFill>
                <a:latin typeface="Calibri" pitchFamily="34" charset="0"/>
              </a:rPr>
              <a:t>・社員の離職率が下がり、有能な人材が定着する。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ja-JP" sz="110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5167" name="角丸四角形吹き出し 52"/>
          <p:cNvSpPr>
            <a:spLocks noChangeArrowheads="1"/>
          </p:cNvSpPr>
          <p:nvPr/>
        </p:nvSpPr>
        <p:spPr bwMode="auto">
          <a:xfrm>
            <a:off x="3527425" y="836613"/>
            <a:ext cx="4429125" cy="642937"/>
          </a:xfrm>
          <a:prstGeom prst="wedgeRoundRectCallout">
            <a:avLst>
              <a:gd name="adj1" fmla="val -54148"/>
              <a:gd name="adj2" fmla="val -6907"/>
              <a:gd name="adj3" fmla="val 16667"/>
            </a:avLst>
          </a:prstGeom>
          <a:solidFill>
            <a:schemeClr val="accent2"/>
          </a:solidFill>
          <a:ln w="25400" algn="ctr">
            <a:solidFill>
              <a:srgbClr val="385D8A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ja-JP" altLang="en-US" sz="1100">
                <a:solidFill>
                  <a:srgbClr val="FFFFFF"/>
                </a:solidFill>
                <a:latin typeface="Calibri" pitchFamily="34" charset="0"/>
              </a:rPr>
              <a:t>・特定のリーダーに依存するのではなく、次の世代に継承している。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ja-JP" altLang="en-US" sz="1100">
                <a:solidFill>
                  <a:srgbClr val="FFFFFF"/>
                </a:solidFill>
                <a:latin typeface="Calibri" pitchFamily="34" charset="0"/>
              </a:rPr>
              <a:t>・会社のありかたに共鳴して、社員が、自分と組織を接続して輝い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ja-JP" altLang="en-US" sz="1100">
                <a:solidFill>
                  <a:srgbClr val="FFFFFF"/>
                </a:solidFill>
                <a:latin typeface="Calibri" pitchFamily="34" charset="0"/>
              </a:rPr>
              <a:t>　ていこうと決意している。</a:t>
            </a:r>
          </a:p>
        </p:txBody>
      </p:sp>
      <p:sp>
        <p:nvSpPr>
          <p:cNvPr id="5168" name="Text Box 2"/>
          <p:cNvSpPr txBox="1">
            <a:spLocks noChangeArrowheads="1"/>
          </p:cNvSpPr>
          <p:nvPr/>
        </p:nvSpPr>
        <p:spPr bwMode="auto">
          <a:xfrm>
            <a:off x="106363" y="260350"/>
            <a:ext cx="7921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ja-JP" sz="1600" b="1">
                <a:solidFill>
                  <a:srgbClr val="000000"/>
                </a:solidFill>
                <a:latin typeface="MS UI Gothic" pitchFamily="50" charset="-128"/>
                <a:ea typeface="MS UI Gothic" pitchFamily="50" charset="-128"/>
              </a:rPr>
              <a:t>■</a:t>
            </a:r>
            <a:r>
              <a:rPr lang="ja-JP" altLang="en-US" sz="1600" b="1">
                <a:solidFill>
                  <a:srgbClr val="000000"/>
                </a:solidFill>
                <a:latin typeface="Times New Roman" pitchFamily="18" charset="0"/>
                <a:ea typeface="MS UI Gothic" pitchFamily="50" charset="-128"/>
              </a:rPr>
              <a:t>組織には成長段階がある。コンフリクトを恐れずにイノベーションを巻き起こそう！</a:t>
            </a:r>
            <a:endParaRPr lang="ja-JP" altLang="en-US" sz="1600" b="1">
              <a:solidFill>
                <a:srgbClr val="000000"/>
              </a:solidFill>
              <a:latin typeface="MS UI Gothic" pitchFamily="50" charset="-128"/>
              <a:ea typeface="MS UI Gothic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5319" y="64215"/>
            <a:ext cx="1922478" cy="531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9549364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537</Words>
  <Application>Microsoft Office PowerPoint</Application>
  <PresentationFormat>画面に合わせる (4:3)</PresentationFormat>
  <Paragraphs>72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HG丸ｺﾞｼｯｸM-PRO</vt:lpstr>
      <vt:lpstr>ＭＳ Ｐゴシック</vt:lpstr>
      <vt:lpstr>MS UI Gothic</vt:lpstr>
      <vt:lpstr>Arial</vt:lpstr>
      <vt:lpstr>Calibri</vt:lpstr>
      <vt:lpstr>Times New Roman</vt:lpstr>
      <vt:lpstr>Wingdings</vt:lpstr>
      <vt:lpstr>標準デザイン</vt:lpstr>
      <vt:lpstr>PowerPoint プレゼンテーション</vt:lpstr>
      <vt:lpstr>PowerPoint プレゼンテーション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jinjiroumu</dc:creator>
  <cp:lastModifiedBy>矢萩ダイスケ</cp:lastModifiedBy>
  <cp:revision>2</cp:revision>
  <dcterms:created xsi:type="dcterms:W3CDTF">2014-12-09T13:18:31Z</dcterms:created>
  <dcterms:modified xsi:type="dcterms:W3CDTF">2014-12-10T04:52:35Z</dcterms:modified>
</cp:coreProperties>
</file>