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99260-1150-47F9-A916-0255E8CD23F2}" type="datetimeFigureOut">
              <a:rPr kumimoji="1" lang="ja-JP" altLang="en-US" smtClean="0"/>
              <a:t>2014/12/10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859AD-826F-4F36-AD41-6ED32D24D9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186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DC6E7F83-1C67-4E7C-8EE8-775AA1C4BDBA}" type="slidenum">
              <a:rPr lang="en-US" altLang="ja-JP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3400"/>
            <a:ext cx="5489575" cy="4114800"/>
          </a:xfrm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79817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fld id="{ABBDA4A0-1DD8-45DC-9C07-6BD5AB1AA25B}" type="slidenum">
              <a:rPr lang="en-US" altLang="ja-JP">
                <a:solidFill>
                  <a:prstClr val="black"/>
                </a:solidFill>
              </a:rPr>
              <a:pPr eaLnBrk="1" hangingPunct="1"/>
              <a:t>2</a:t>
            </a:fld>
            <a:endParaRPr lang="en-US" altLang="ja-JP">
              <a:solidFill>
                <a:prstClr val="black"/>
              </a:solidFill>
            </a:endParaRPr>
          </a:p>
        </p:txBody>
      </p:sp>
      <p:sp>
        <p:nvSpPr>
          <p:cNvPr id="13315" name="Rectangle 7"/>
          <p:cNvSpPr txBox="1">
            <a:spLocks noGrp="1" noChangeArrowheads="1"/>
          </p:cNvSpPr>
          <p:nvPr/>
        </p:nvSpPr>
        <p:spPr bwMode="auto">
          <a:xfrm>
            <a:off x="3881438" y="8685213"/>
            <a:ext cx="297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1" tIns="45701" rIns="91401" bIns="45701"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D1A14859-ECFA-40F3-8BA6-40030A14128A}" type="slidenum">
              <a:rPr lang="en-US" altLang="ja-JP" sz="1200">
                <a:solidFill>
                  <a:prstClr val="black"/>
                </a:solidFill>
                <a:latin typeface="Calibri" pitchFamily="34" charset="0"/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sz="12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33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401" tIns="45701" rIns="91401" bIns="45701"/>
          <a:lstStyle/>
          <a:p>
            <a:pPr eaLnBrk="1" hangingPunct="1">
              <a:spcBef>
                <a:spcPct val="0"/>
              </a:spcBef>
            </a:pPr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215384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154F02-4035-4C72-A094-01334D77B4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50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02C24-3D3A-49F2-A49C-D7539EC6C2C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4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E56E7-D40A-4AF2-AFA4-750C5E000B9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71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A7684-DEF6-484D-984F-9837B5E47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4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8C449-6755-442B-9A67-3ADC2253B8B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0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A4D68-BB54-4142-8B40-17BACFF3AB9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1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42BC2-F4BA-49BE-A88B-6C6AF058C11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72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C612B-0998-4902-B37F-094B0CCD6DF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82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9A009-9148-4653-B5B6-2B9770B9EA1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1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B5843-2946-4182-9790-6423A5A8960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083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6D6DE-253E-4859-A8D3-B7D2764A243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30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7A66C-8306-401B-B894-D8BAC79E02D1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10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8342" y="755030"/>
            <a:ext cx="3825875" cy="307816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80754" y="1089992"/>
            <a:ext cx="0" cy="2665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683767" y="2383805"/>
            <a:ext cx="265747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66304" y="710580"/>
            <a:ext cx="3406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600">
                <a:solidFill>
                  <a:srgbClr val="000000"/>
                </a:solidFill>
                <a:ea typeface="HG丸ｺﾞｼｯｸM-PRO" pitchFamily="50" charset="-128"/>
              </a:rPr>
              <a:t>　　　　　①組織機能</a:t>
            </a:r>
            <a:endParaRPr lang="ja-JP" altLang="en-US" sz="1000">
              <a:solidFill>
                <a:srgbClr val="000000"/>
              </a:solidFill>
              <a:ea typeface="HG丸ｺﾞｼｯｸM-PRO" pitchFamily="50" charset="-128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341242" y="2212355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ea typeface="HG丸ｺﾞｼｯｸM-PRO" pitchFamily="50" charset="-128"/>
              </a:rPr>
              <a:t>②</a:t>
            </a:r>
            <a:r>
              <a:rPr lang="ja-JP" altLang="en-US" sz="1600">
                <a:solidFill>
                  <a:srgbClr val="000000"/>
                </a:solidFill>
                <a:ea typeface="HG丸ｺﾞｼｯｸM-PRO" pitchFamily="50" charset="-128"/>
              </a:rPr>
              <a:t>自由度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985892" y="666130"/>
            <a:ext cx="3816350" cy="31686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516242" y="1089992"/>
            <a:ext cx="0" cy="2665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5219254" y="2383805"/>
            <a:ext cx="2657475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011417" y="729630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ea typeface="HG丸ｺﾞｼｯｸM-PRO" pitchFamily="50" charset="-128"/>
              </a:rPr>
              <a:t>③</a:t>
            </a:r>
            <a:r>
              <a:rPr lang="ja-JP" altLang="en-US" sz="1600">
                <a:solidFill>
                  <a:srgbClr val="000000"/>
                </a:solidFill>
                <a:ea typeface="HG丸ｺﾞｼｯｸM-PRO" pitchFamily="50" charset="-128"/>
              </a:rPr>
              <a:t>自律性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7883079" y="2223467"/>
            <a:ext cx="1152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1400">
                <a:solidFill>
                  <a:srgbClr val="000000"/>
                </a:solidFill>
                <a:ea typeface="HG丸ｺﾞｼｯｸM-PRO" pitchFamily="50" charset="-128"/>
              </a:rPr>
              <a:t>④</a:t>
            </a:r>
            <a:r>
              <a:rPr lang="ja-JP" altLang="en-US" sz="1400">
                <a:solidFill>
                  <a:srgbClr val="000000"/>
                </a:solidFill>
                <a:ea typeface="HG丸ｺﾞｼｯｸM-PRO" pitchFamily="50" charset="-128"/>
              </a:rPr>
              <a:t>目標意識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250379" y="3860180"/>
            <a:ext cx="3808413" cy="309721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414017" y="3860180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ea typeface="HG丸ｺﾞｼｯｸM-PRO" pitchFamily="50" charset="-128"/>
              </a:rPr>
              <a:t>⑤</a:t>
            </a:r>
            <a:r>
              <a:rPr lang="ja-JP" altLang="en-US" sz="1600">
                <a:solidFill>
                  <a:srgbClr val="000000"/>
                </a:solidFill>
                <a:ea typeface="HG丸ｺﾞｼｯｸM-PRO" pitchFamily="50" charset="-128"/>
              </a:rPr>
              <a:t>Ｐ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450779" y="5346080"/>
            <a:ext cx="747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1600">
                <a:solidFill>
                  <a:srgbClr val="000000"/>
                </a:solidFill>
                <a:ea typeface="HG丸ｺﾞｼｯｸM-PRO" pitchFamily="50" charset="-128"/>
              </a:rPr>
              <a:t>⑥</a:t>
            </a:r>
            <a:r>
              <a:rPr lang="ja-JP" altLang="en-US" sz="1600">
                <a:solidFill>
                  <a:srgbClr val="000000"/>
                </a:solidFill>
                <a:ea typeface="HG丸ｺﾞｼｯｸM-PRO" pitchFamily="50" charset="-128"/>
              </a:rPr>
              <a:t>Ｍ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683767" y="1520205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う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037904" y="1520205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あ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83767" y="2882280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え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052192" y="2882280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い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5147817" y="1520205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Ｃ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6516242" y="1520205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Ａ</a:t>
            </a:r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5147817" y="2809255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Ｄ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6516242" y="2809255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Ｂ</a:t>
            </a:r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1995042" y="4220542"/>
            <a:ext cx="0" cy="2665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V="1">
            <a:off x="707579" y="5481017"/>
            <a:ext cx="2655888" cy="31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874267" y="4671392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ハ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2369692" y="4671392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イ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874267" y="6111255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ニ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2495104" y="6066805"/>
            <a:ext cx="129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>
                <a:solidFill>
                  <a:srgbClr val="000000"/>
                </a:solidFill>
              </a:rPr>
              <a:t>ロ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322317" y="4266580"/>
            <a:ext cx="4652962" cy="2652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1200">
                <a:solidFill>
                  <a:srgbClr val="000000"/>
                </a:solidFill>
              </a:rPr>
              <a:t>①</a:t>
            </a:r>
            <a:r>
              <a:rPr lang="ja-JP" altLang="en-US" sz="1200">
                <a:solidFill>
                  <a:srgbClr val="000000"/>
                </a:solidFill>
              </a:rPr>
              <a:t>組織機能・・組織がしっかりとしたマネジメントされており、効率的な業務が行われているか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200">
                <a:solidFill>
                  <a:srgbClr val="000000"/>
                </a:solidFill>
              </a:rPr>
              <a:t>②自由度・・組織内に自由な雰囲気があるか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200">
                <a:solidFill>
                  <a:srgbClr val="000000"/>
                </a:solidFill>
              </a:rPr>
              <a:t>③自律性・・社員が自ら考え、自発的な行動ができているか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200">
                <a:solidFill>
                  <a:srgbClr val="000000"/>
                </a:solidFill>
              </a:rPr>
              <a:t>④目標意識・・社員が目標に対する意識をもち、自分のやるべき役割を果たしているか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200">
                <a:solidFill>
                  <a:srgbClr val="000000"/>
                </a:solidFill>
              </a:rPr>
              <a:t>⑤Ｐ・・パフォーマンス。リーダーが目標にこだわり、チームを指揮しているか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200">
                <a:solidFill>
                  <a:srgbClr val="000000"/>
                </a:solidFill>
              </a:rPr>
              <a:t>⑥Ｍ・・メンテナンス。リーダーがメンバーのフォローや精神的バックアップを行っているか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ja-JP" altLang="en-US" sz="1200">
                <a:solidFill>
                  <a:srgbClr val="FF0000"/>
                </a:solidFill>
              </a:rPr>
              <a:t>＊⑤⑥については、職場のリーダーについて診断</a:t>
            </a:r>
          </a:p>
        </p:txBody>
      </p:sp>
      <p:sp>
        <p:nvSpPr>
          <p:cNvPr id="4126" name="Text Box 2"/>
          <p:cNvSpPr txBox="1">
            <a:spLocks noChangeArrowheads="1"/>
          </p:cNvSpPr>
          <p:nvPr/>
        </p:nvSpPr>
        <p:spPr bwMode="auto">
          <a:xfrm>
            <a:off x="107504" y="320055"/>
            <a:ext cx="79200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1600" b="1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</a:rPr>
              <a:t>■ES</a:t>
            </a:r>
            <a:r>
              <a:rPr lang="ja-JP" altLang="en-US" sz="1600" b="1" dirty="0" smtClean="0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</a:rPr>
              <a:t>組織診断ワーク（まずは自己の主観で組織の状態を捉えてみよう）</a:t>
            </a:r>
            <a:endParaRPr lang="ja-JP" altLang="en-US" sz="1600" b="1" dirty="0">
              <a:solidFill>
                <a:srgbClr val="000000"/>
              </a:solidFill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19" y="64215"/>
            <a:ext cx="1922478" cy="53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384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9634" name="Group 2"/>
          <p:cNvGraphicFramePr>
            <a:graphicFrameLocks noGrp="1"/>
          </p:cNvGraphicFramePr>
          <p:nvPr>
            <p:ph sz="half" idx="4294967295"/>
          </p:nvPr>
        </p:nvGraphicFramePr>
        <p:xfrm>
          <a:off x="214313" y="765175"/>
          <a:ext cx="8786812" cy="5964240"/>
        </p:xfrm>
        <a:graphic>
          <a:graphicData uri="http://schemas.openxmlformats.org/drawingml/2006/table">
            <a:tbl>
              <a:tblPr/>
              <a:tblGrid>
                <a:gridCol w="889000"/>
                <a:gridCol w="6826250"/>
                <a:gridCol w="1071562"/>
              </a:tblGrid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レベル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成果が継続する段階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あ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Ａ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レベル７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目に見える成果が出だす状態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あ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Ａ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イ（ロ）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レベル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対話が始まりだす状態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あ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Ａ（ｂ）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イ（ロ）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レベル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働く意味を模索する状態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あ（う）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Ａ（Ｂ）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イ（ハ）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レベル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組織の価値観を模索する状態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う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Ｂ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ハ（ニ）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レベル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「自律社員」ＶＳ「受身社員」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　のコンフリクト状態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う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 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－ ハ（ニ）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レベル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「社長」ＶＳ「社員」状態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え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Ｄ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ハ（ニ）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レベル</a:t>
                      </a:r>
                      <a:r>
                        <a:rPr kumimoji="1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問題は私以外状態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う（え）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Ｄ</a:t>
                      </a:r>
                      <a:r>
                        <a:rPr kumimoji="1" lang="en-US" altLang="ja-JP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- </a:t>
                      </a:r>
                      <a:r>
                        <a:rPr kumimoji="1" lang="ja-JP" alt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角丸四角形吹き出し 44"/>
          <p:cNvSpPr>
            <a:spLocks noChangeArrowheads="1"/>
          </p:cNvSpPr>
          <p:nvPr/>
        </p:nvSpPr>
        <p:spPr bwMode="auto">
          <a:xfrm>
            <a:off x="3027363" y="6021388"/>
            <a:ext cx="4929187" cy="647700"/>
          </a:xfrm>
          <a:prstGeom prst="wedgeRoundRectCallout">
            <a:avLst>
              <a:gd name="adj1" fmla="val -52060"/>
              <a:gd name="adj2" fmla="val -4167"/>
              <a:gd name="adj3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・社長は管理職の意識が低いと嘆き、管理職は社長の顔色を伺いなが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　ら愚痴を言う。部下は会社がどうなろうか知ったことじゃない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・仕事の内容についての話はできるが、「意味」についての対話は不可能</a:t>
            </a:r>
          </a:p>
        </p:txBody>
      </p:sp>
      <p:sp>
        <p:nvSpPr>
          <p:cNvPr id="5161" name="角丸四角形吹き出し 45"/>
          <p:cNvSpPr>
            <a:spLocks noChangeArrowheads="1"/>
          </p:cNvSpPr>
          <p:nvPr/>
        </p:nvSpPr>
        <p:spPr bwMode="auto">
          <a:xfrm>
            <a:off x="3883025" y="5307013"/>
            <a:ext cx="4002088" cy="642937"/>
          </a:xfrm>
          <a:prstGeom prst="wedgeRoundRectCallout">
            <a:avLst>
              <a:gd name="adj1" fmla="val -52065"/>
              <a:gd name="adj2" fmla="val -2403"/>
              <a:gd name="adj3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トップだけが変革を声高に叫び、社員は「またどこかで新しいことを聞いてきたんだろう。嵐がすぎるのをやりすごそう」と冷めている。</a:t>
            </a:r>
          </a:p>
        </p:txBody>
      </p:sp>
      <p:sp>
        <p:nvSpPr>
          <p:cNvPr id="5162" name="角丸四角形吹き出し 47"/>
          <p:cNvSpPr>
            <a:spLocks noChangeArrowheads="1"/>
          </p:cNvSpPr>
          <p:nvPr/>
        </p:nvSpPr>
        <p:spPr bwMode="auto">
          <a:xfrm>
            <a:off x="4243388" y="4443413"/>
            <a:ext cx="3641725" cy="714375"/>
          </a:xfrm>
          <a:prstGeom prst="wedgeRoundRectCallout">
            <a:avLst>
              <a:gd name="adj1" fmla="val -54273"/>
              <a:gd name="adj2" fmla="val -12019"/>
              <a:gd name="adj3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変革の中枢にいる人たちは、「仕事の意味」への関心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を持ち、現状に危機感を抱いている。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創造の前段階の、混乱期</a:t>
            </a:r>
          </a:p>
        </p:txBody>
      </p:sp>
      <p:sp>
        <p:nvSpPr>
          <p:cNvPr id="5163" name="角丸四角形吹き出し 48"/>
          <p:cNvSpPr>
            <a:spLocks noChangeArrowheads="1"/>
          </p:cNvSpPr>
          <p:nvPr/>
        </p:nvSpPr>
        <p:spPr bwMode="auto">
          <a:xfrm>
            <a:off x="4386263" y="3716338"/>
            <a:ext cx="3498850" cy="571500"/>
          </a:xfrm>
          <a:prstGeom prst="wedgeRoundRectCallout">
            <a:avLst>
              <a:gd name="adj1" fmla="val -54148"/>
              <a:gd name="adj2" fmla="val -6907"/>
              <a:gd name="adj3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古い価値観を打ち破ろうという取り組みが始まっているが、あまりうまくいかず試行錯誤を繰り返す。</a:t>
            </a:r>
          </a:p>
        </p:txBody>
      </p:sp>
      <p:sp>
        <p:nvSpPr>
          <p:cNvPr id="5164" name="角丸四角形吹き出し 49"/>
          <p:cNvSpPr>
            <a:spLocks noChangeArrowheads="1"/>
          </p:cNvSpPr>
          <p:nvPr/>
        </p:nvSpPr>
        <p:spPr bwMode="auto">
          <a:xfrm>
            <a:off x="3883025" y="2924175"/>
            <a:ext cx="4073525" cy="642938"/>
          </a:xfrm>
          <a:prstGeom prst="wedgeRoundRectCallout">
            <a:avLst>
              <a:gd name="adj1" fmla="val -54148"/>
              <a:gd name="adj2" fmla="val -6907"/>
              <a:gd name="adj3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与えられた役割を果たすために行動するだけではなく、与えられた役割と自分の使命を接続して、各自が社内で自律的に行動し始める。</a:t>
            </a:r>
          </a:p>
        </p:txBody>
      </p:sp>
      <p:sp>
        <p:nvSpPr>
          <p:cNvPr id="5165" name="角丸四角形吹き出し 50"/>
          <p:cNvSpPr>
            <a:spLocks noChangeArrowheads="1"/>
          </p:cNvSpPr>
          <p:nvPr/>
        </p:nvSpPr>
        <p:spPr bwMode="auto">
          <a:xfrm>
            <a:off x="3527425" y="2276475"/>
            <a:ext cx="4429125" cy="571500"/>
          </a:xfrm>
          <a:prstGeom prst="wedgeRoundRectCallout">
            <a:avLst>
              <a:gd name="adj1" fmla="val -54148"/>
              <a:gd name="adj2" fmla="val -6907"/>
              <a:gd name="adj3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お互いがより良く生きるために仕事をどう捉えるか、という本質的な対話が交わされるようになる。</a:t>
            </a:r>
          </a:p>
        </p:txBody>
      </p:sp>
      <p:sp>
        <p:nvSpPr>
          <p:cNvPr id="5166" name="角丸四角形吹き出し 51"/>
          <p:cNvSpPr>
            <a:spLocks noChangeArrowheads="1"/>
          </p:cNvSpPr>
          <p:nvPr/>
        </p:nvSpPr>
        <p:spPr bwMode="auto">
          <a:xfrm>
            <a:off x="4100513" y="1557338"/>
            <a:ext cx="3856037" cy="642937"/>
          </a:xfrm>
          <a:prstGeom prst="wedgeRoundRectCallout">
            <a:avLst>
              <a:gd name="adj1" fmla="val -54148"/>
              <a:gd name="adj2" fmla="val -6907"/>
              <a:gd name="adj3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1100">
              <a:solidFill>
                <a:srgbClr val="FFFFFF"/>
              </a:solidFill>
              <a:latin typeface="Calibri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・若手社員の発案によって、既成の枠を破るヒット商品が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　出る。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・社員の離職率が下がり、有能な人材が定着する。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ja-JP" sz="11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5167" name="角丸四角形吹き出し 52"/>
          <p:cNvSpPr>
            <a:spLocks noChangeArrowheads="1"/>
          </p:cNvSpPr>
          <p:nvPr/>
        </p:nvSpPr>
        <p:spPr bwMode="auto">
          <a:xfrm>
            <a:off x="3527425" y="836613"/>
            <a:ext cx="4429125" cy="642937"/>
          </a:xfrm>
          <a:prstGeom prst="wedgeRoundRectCallout">
            <a:avLst>
              <a:gd name="adj1" fmla="val -54148"/>
              <a:gd name="adj2" fmla="val -6907"/>
              <a:gd name="adj3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・特定のリーダーに依存するのではなく、次の世代に継承している。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・会社のありかたに共鳴して、社員が、自分と組織を接続して輝い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100">
                <a:solidFill>
                  <a:srgbClr val="FFFFFF"/>
                </a:solidFill>
                <a:latin typeface="Calibri" pitchFamily="34" charset="0"/>
              </a:rPr>
              <a:t>　ていこうと決意している。</a:t>
            </a:r>
          </a:p>
        </p:txBody>
      </p:sp>
      <p:sp>
        <p:nvSpPr>
          <p:cNvPr id="5168" name="Text Box 2"/>
          <p:cNvSpPr txBox="1">
            <a:spLocks noChangeArrowheads="1"/>
          </p:cNvSpPr>
          <p:nvPr/>
        </p:nvSpPr>
        <p:spPr bwMode="auto">
          <a:xfrm>
            <a:off x="106363" y="260350"/>
            <a:ext cx="7921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MS UI Gothic" pitchFamily="50" charset="-128"/>
                <a:ea typeface="MS UI Gothic" pitchFamily="50" charset="-128"/>
              </a:rPr>
              <a:t>■</a:t>
            </a:r>
            <a:r>
              <a:rPr lang="ja-JP" altLang="en-US" sz="1600" b="1">
                <a:solidFill>
                  <a:srgbClr val="000000"/>
                </a:solidFill>
                <a:latin typeface="Times New Roman" pitchFamily="18" charset="0"/>
                <a:ea typeface="MS UI Gothic" pitchFamily="50" charset="-128"/>
              </a:rPr>
              <a:t>組織には成長段階がある。コンフリクトを恐れずにイノベーションを巻き起こそう！</a:t>
            </a:r>
            <a:endParaRPr lang="ja-JP" altLang="en-US" sz="1600" b="1">
              <a:solidFill>
                <a:srgbClr val="000000"/>
              </a:solidFill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319" y="64215"/>
            <a:ext cx="1922478" cy="53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54936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画面に合わせる (4:3)</PresentationFormat>
  <Paragraphs>72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ＭＳ Ｐゴシック</vt:lpstr>
      <vt:lpstr>MS UI Gothic</vt:lpstr>
      <vt:lpstr>Arial</vt:lpstr>
      <vt:lpstr>Calibri</vt:lpstr>
      <vt:lpstr>Times New Roman</vt:lpstr>
      <vt:lpstr>Wingdings</vt:lpstr>
      <vt:lpstr>標準デザイン</vt:lpstr>
      <vt:lpstr>PowerPoint プレゼンテーション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jinjiroumu</dc:creator>
  <cp:lastModifiedBy>矢萩ダイスケ</cp:lastModifiedBy>
  <cp:revision>2</cp:revision>
  <dcterms:created xsi:type="dcterms:W3CDTF">2014-12-09T13:18:31Z</dcterms:created>
  <dcterms:modified xsi:type="dcterms:W3CDTF">2014-12-10T04:52:35Z</dcterms:modified>
</cp:coreProperties>
</file>